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</p:sldMasterIdLst>
  <p:notesMasterIdLst>
    <p:notesMasterId r:id="rId42"/>
  </p:notesMasterIdLst>
  <p:sldIdLst>
    <p:sldId id="256" r:id="rId4"/>
    <p:sldId id="257" r:id="rId5"/>
    <p:sldId id="258" r:id="rId6"/>
    <p:sldId id="290" r:id="rId7"/>
    <p:sldId id="289" r:id="rId8"/>
    <p:sldId id="260" r:id="rId9"/>
    <p:sldId id="271" r:id="rId10"/>
    <p:sldId id="261" r:id="rId11"/>
    <p:sldId id="266" r:id="rId12"/>
    <p:sldId id="263" r:id="rId13"/>
    <p:sldId id="264" r:id="rId14"/>
    <p:sldId id="262" r:id="rId15"/>
    <p:sldId id="267" r:id="rId16"/>
    <p:sldId id="265" r:id="rId17"/>
    <p:sldId id="268" r:id="rId18"/>
    <p:sldId id="259" r:id="rId19"/>
    <p:sldId id="294" r:id="rId20"/>
    <p:sldId id="279" r:id="rId21"/>
    <p:sldId id="278" r:id="rId22"/>
    <p:sldId id="277" r:id="rId23"/>
    <p:sldId id="270" r:id="rId24"/>
    <p:sldId id="272" r:id="rId25"/>
    <p:sldId id="285" r:id="rId26"/>
    <p:sldId id="273" r:id="rId27"/>
    <p:sldId id="274" r:id="rId28"/>
    <p:sldId id="275" r:id="rId29"/>
    <p:sldId id="280" r:id="rId30"/>
    <p:sldId id="292" r:id="rId31"/>
    <p:sldId id="293" r:id="rId32"/>
    <p:sldId id="276" r:id="rId33"/>
    <p:sldId id="281" r:id="rId34"/>
    <p:sldId id="282" r:id="rId35"/>
    <p:sldId id="283" r:id="rId36"/>
    <p:sldId id="284" r:id="rId37"/>
    <p:sldId id="291" r:id="rId38"/>
    <p:sldId id="286" r:id="rId39"/>
    <p:sldId id="287" r:id="rId40"/>
    <p:sldId id="288" r:id="rId4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presProps" Target="presProps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tableStyles" Target="tableStyles.xml"/><Relationship Id="rId20" Type="http://schemas.openxmlformats.org/officeDocument/2006/relationships/slide" Target="slides/slide17.xml"/><Relationship Id="rId41" Type="http://schemas.openxmlformats.org/officeDocument/2006/relationships/slide" Target="slides/slide3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993314-6F2B-428D-A08F-84C8EB7E18C5}" type="datetimeFigureOut">
              <a:rPr lang="ru-RU" smtClean="0"/>
              <a:t>20.12.2021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8C843B-2E0E-4846-983F-259F1F98EC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31724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593ebd0e82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7" name="Google Shape;97;g593ebd0e82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593ebd0e82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3" name="Google Shape;103;g593ebd0e82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593ebd0e82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9" name="Google Shape;109;g593ebd0e82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5b67e9032d_1_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" name="Google Shape;131;g5b67e9032d_1_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8C843B-2E0E-4846-983F-259F1F98EC32}" type="slidenum">
              <a:rPr lang="ru-RU" smtClean="0"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54240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63E2D-4AFD-46C9-836B-7DF13E3E5720}" type="datetimeFigureOut">
              <a:rPr lang="ru-RU" smtClean="0"/>
              <a:t>20.12.2021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7018E-FF36-4D0F-A9DB-18F1A328B2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96371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63E2D-4AFD-46C9-836B-7DF13E3E5720}" type="datetimeFigureOut">
              <a:rPr lang="ru-RU" smtClean="0"/>
              <a:t>20.12.2021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7018E-FF36-4D0F-A9DB-18F1A328B2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18640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63E2D-4AFD-46C9-836B-7DF13E3E5720}" type="datetimeFigureOut">
              <a:rPr lang="ru-RU" smtClean="0"/>
              <a:t>20.12.2021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7018E-FF36-4D0F-A9DB-18F1A328B2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94643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992767"/>
            <a:ext cx="8520600" cy="273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3778833"/>
            <a:ext cx="85206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ru">
                <a:solidFill>
                  <a:srgbClr val="595959"/>
                </a:solidFill>
              </a:rPr>
              <a:pPr/>
              <a:t>‹#›</a:t>
            </a:fld>
            <a:endParaRPr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7457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867800"/>
            <a:ext cx="85206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ru">
                <a:solidFill>
                  <a:srgbClr val="595959"/>
                </a:solidFill>
              </a:rPr>
              <a:pPr/>
              <a:t>‹#›</a:t>
            </a:fld>
            <a:endParaRPr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36228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ru">
                <a:solidFill>
                  <a:srgbClr val="595959"/>
                </a:solidFill>
              </a:rPr>
              <a:pPr/>
              <a:t>‹#›</a:t>
            </a:fld>
            <a:endParaRPr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856557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39999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536633"/>
            <a:ext cx="39999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ru">
                <a:solidFill>
                  <a:srgbClr val="595959"/>
                </a:solidFill>
              </a:rPr>
              <a:pPr/>
              <a:t>‹#›</a:t>
            </a:fld>
            <a:endParaRPr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047854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ru">
                <a:solidFill>
                  <a:srgbClr val="595959"/>
                </a:solidFill>
              </a:rPr>
              <a:pPr/>
              <a:t>‹#›</a:t>
            </a:fld>
            <a:endParaRPr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716977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740800"/>
            <a:ext cx="2808000" cy="100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852800"/>
            <a:ext cx="2808000" cy="423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ru">
                <a:solidFill>
                  <a:srgbClr val="595959"/>
                </a:solidFill>
              </a:rPr>
              <a:pPr/>
              <a:t>‹#›</a:t>
            </a:fld>
            <a:endParaRPr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458281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600200"/>
            <a:ext cx="6367800" cy="545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ru">
                <a:solidFill>
                  <a:srgbClr val="595959"/>
                </a:solidFill>
              </a:rPr>
              <a:pPr/>
              <a:t>‹#›</a:t>
            </a:fld>
            <a:endParaRPr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012866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67"/>
            <a:ext cx="4572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644233"/>
            <a:ext cx="4045200" cy="197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3737433"/>
            <a:ext cx="4045200" cy="164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965433"/>
            <a:ext cx="3837000" cy="492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ru">
                <a:solidFill>
                  <a:srgbClr val="595959"/>
                </a:solidFill>
              </a:rPr>
              <a:pPr/>
              <a:t>‹#›</a:t>
            </a:fld>
            <a:endParaRPr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45640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63E2D-4AFD-46C9-836B-7DF13E3E5720}" type="datetimeFigureOut">
              <a:rPr lang="ru-RU" smtClean="0"/>
              <a:t>20.12.2021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7018E-FF36-4D0F-A9DB-18F1A328B2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81382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5640767"/>
            <a:ext cx="5998800" cy="80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ru">
                <a:solidFill>
                  <a:srgbClr val="595959"/>
                </a:solidFill>
              </a:rPr>
              <a:pPr/>
              <a:t>‹#›</a:t>
            </a:fld>
            <a:endParaRPr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358155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474833"/>
            <a:ext cx="8520600" cy="261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4202967"/>
            <a:ext cx="8520600" cy="173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ru">
                <a:solidFill>
                  <a:srgbClr val="595959"/>
                </a:solidFill>
              </a:rPr>
              <a:pPr/>
              <a:t>‹#›</a:t>
            </a:fld>
            <a:endParaRPr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698148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ru">
                <a:solidFill>
                  <a:srgbClr val="595959"/>
                </a:solidFill>
              </a:rPr>
              <a:pPr/>
              <a:t>‹#›</a:t>
            </a:fld>
            <a:endParaRPr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151508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GB">
                <a:solidFill>
                  <a:srgbClr val="595959"/>
                </a:solidFill>
              </a:rPr>
              <a:pPr/>
              <a:t>‹#›</a:t>
            </a:fld>
            <a:endParaRPr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116733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ctrTitle"/>
          </p:nvPr>
        </p:nvSpPr>
        <p:spPr>
          <a:xfrm>
            <a:off x="311708" y="992767"/>
            <a:ext cx="8520600" cy="273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ubTitle" idx="1"/>
          </p:nvPr>
        </p:nvSpPr>
        <p:spPr>
          <a:xfrm>
            <a:off x="311700" y="3778833"/>
            <a:ext cx="8520600" cy="105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6" name="Google Shape;16;p3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GB">
                <a:solidFill>
                  <a:srgbClr val="595959"/>
                </a:solidFill>
              </a:rPr>
              <a:pPr/>
              <a:t>‹#›</a:t>
            </a:fld>
            <a:endParaRPr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26066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 txBox="1">
            <a:spLocks noGrp="1"/>
          </p:cNvSpPr>
          <p:nvPr>
            <p:ph type="title"/>
          </p:nvPr>
        </p:nvSpPr>
        <p:spPr>
          <a:xfrm>
            <a:off x="311700" y="2867800"/>
            <a:ext cx="8520600" cy="112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GB">
                <a:solidFill>
                  <a:srgbClr val="595959"/>
                </a:solidFill>
              </a:rPr>
              <a:pPr/>
              <a:t>‹#›</a:t>
            </a:fld>
            <a:endParaRPr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582515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39999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536633"/>
            <a:ext cx="39999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GB">
                <a:solidFill>
                  <a:srgbClr val="595959"/>
                </a:solidFill>
              </a:rPr>
              <a:pPr/>
              <a:t>‹#›</a:t>
            </a:fld>
            <a:endParaRPr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131174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740800"/>
            <a:ext cx="2808000" cy="100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852800"/>
            <a:ext cx="2808000" cy="423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GB">
                <a:solidFill>
                  <a:srgbClr val="595959"/>
                </a:solidFill>
              </a:rPr>
              <a:pPr/>
              <a:t>‹#›</a:t>
            </a:fld>
            <a:endParaRPr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003119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600200"/>
            <a:ext cx="6367800" cy="545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GB">
                <a:solidFill>
                  <a:srgbClr val="595959"/>
                </a:solidFill>
              </a:rPr>
              <a:pPr/>
              <a:t>‹#›</a:t>
            </a:fld>
            <a:endParaRPr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909276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67"/>
            <a:ext cx="4572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SzPts val="1400"/>
              <a:buFont typeface="Arial"/>
              <a:buNone/>
            </a:pPr>
            <a:endParaRPr sz="1400" kern="0">
              <a:solidFill>
                <a:srgbClr val="000000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644233"/>
            <a:ext cx="4045200" cy="19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3737433"/>
            <a:ext cx="4045200" cy="164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965433"/>
            <a:ext cx="3837000" cy="492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GB">
                <a:solidFill>
                  <a:srgbClr val="595959"/>
                </a:solidFill>
              </a:rPr>
              <a:pPr/>
              <a:t>‹#›</a:t>
            </a:fld>
            <a:endParaRPr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41820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63E2D-4AFD-46C9-836B-7DF13E3E5720}" type="datetimeFigureOut">
              <a:rPr lang="ru-RU" smtClean="0"/>
              <a:t>20.12.2021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7018E-FF36-4D0F-A9DB-18F1A328B2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04489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5640767"/>
            <a:ext cx="5998800" cy="80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GB">
                <a:solidFill>
                  <a:srgbClr val="595959"/>
                </a:solidFill>
              </a:rPr>
              <a:pPr/>
              <a:t>‹#›</a:t>
            </a:fld>
            <a:endParaRPr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852205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474833"/>
            <a:ext cx="8520600" cy="26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4202967"/>
            <a:ext cx="8520600" cy="173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GB">
                <a:solidFill>
                  <a:srgbClr val="595959"/>
                </a:solidFill>
              </a:rPr>
              <a:pPr/>
              <a:t>‹#›</a:t>
            </a:fld>
            <a:endParaRPr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691014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GB">
                <a:solidFill>
                  <a:srgbClr val="595959"/>
                </a:solidFill>
              </a:rPr>
              <a:pPr/>
              <a:t>‹#›</a:t>
            </a:fld>
            <a:endParaRPr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487670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3383604-ECE6-40E3-9143-5F1E88D0F330}" type="datetimeFigureOut">
              <a:rPr lang="ru-RU">
                <a:solidFill>
                  <a:srgbClr val="000000"/>
                </a:solidFill>
              </a:rPr>
              <a:pPr/>
              <a:t>20.12.2021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4098AC-1BE9-41CC-92D1-7194D1255F3B}" type="slidenum">
              <a:rPr lang="ru-RU" smtClean="0">
                <a:solidFill>
                  <a:srgbClr val="595959"/>
                </a:solidFill>
              </a:rPr>
              <a:pPr/>
              <a:t>‹#›</a:t>
            </a:fld>
            <a:endParaRPr lang="ru-RU"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06772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63E2D-4AFD-46C9-836B-7DF13E3E5720}" type="datetimeFigureOut">
              <a:rPr lang="ru-RU" smtClean="0"/>
              <a:t>20.12.2021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7018E-FF36-4D0F-A9DB-18F1A328B2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14409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63E2D-4AFD-46C9-836B-7DF13E3E5720}" type="datetimeFigureOut">
              <a:rPr lang="ru-RU" smtClean="0"/>
              <a:t>20.12.2021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7018E-FF36-4D0F-A9DB-18F1A328B2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63301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63E2D-4AFD-46C9-836B-7DF13E3E5720}" type="datetimeFigureOut">
              <a:rPr lang="ru-RU" smtClean="0"/>
              <a:t>20.12.2021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7018E-FF36-4D0F-A9DB-18F1A328B2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33519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63E2D-4AFD-46C9-836B-7DF13E3E5720}" type="datetimeFigureOut">
              <a:rPr lang="ru-RU" smtClean="0"/>
              <a:t>20.12.2021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7018E-FF36-4D0F-A9DB-18F1A328B2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29698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63E2D-4AFD-46C9-836B-7DF13E3E5720}" type="datetimeFigureOut">
              <a:rPr lang="ru-RU" smtClean="0"/>
              <a:t>20.12.2021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7018E-FF36-4D0F-A9DB-18F1A328B2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79787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63E2D-4AFD-46C9-836B-7DF13E3E5720}" type="datetimeFigureOut">
              <a:rPr lang="ru-RU" smtClean="0"/>
              <a:t>20.12.2021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7018E-FF36-4D0F-A9DB-18F1A328B2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00208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C63E2D-4AFD-46C9-836B-7DF13E3E5720}" type="datetimeFigureOut">
              <a:rPr lang="ru-RU" smtClean="0"/>
              <a:t>20.12.2021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D7018E-FF36-4D0F-A9DB-18F1A328B2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22389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ru" kern="0">
                <a:solidFill>
                  <a:srgbClr val="595959"/>
                </a:solidFill>
                <a:cs typeface="Arial"/>
                <a:sym typeface="Arial"/>
              </a:rPr>
              <a:pPr>
                <a:buClr>
                  <a:srgbClr val="000000"/>
                </a:buClr>
                <a:buFont typeface="Arial"/>
                <a:buNone/>
              </a:pPr>
              <a:t>‹#›</a:t>
            </a:fld>
            <a:endParaRPr kern="0">
              <a:solidFill>
                <a:srgbClr val="595959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30728798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GB" kern="0">
                <a:solidFill>
                  <a:srgbClr val="595959"/>
                </a:solidFill>
              </a:rPr>
              <a:pPr/>
              <a:t>‹#›</a:t>
            </a:fld>
            <a:endParaRPr kern="0"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6483697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drrajivdesaimd.com/2014/08/31/gene-therapy/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3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3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3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3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3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khanacademy.org/science/biology/biotech-dna-technology/dna-cloning-tutorial/a/overview-dna-cloning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5"/>
          <p:cNvSpPr txBox="1">
            <a:spLocks noGrp="1"/>
          </p:cNvSpPr>
          <p:nvPr>
            <p:ph type="ctrTitle"/>
          </p:nvPr>
        </p:nvSpPr>
        <p:spPr>
          <a:xfrm>
            <a:off x="311700" y="179967"/>
            <a:ext cx="8520600" cy="130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eorgia"/>
              <a:buNone/>
            </a:pPr>
            <a:r>
              <a:rPr lang="ru" sz="2200">
                <a:latin typeface="Times New Roman"/>
                <a:ea typeface="Times New Roman"/>
                <a:cs typeface="Times New Roman"/>
                <a:sym typeface="Times New Roman"/>
              </a:rPr>
              <a:t>Al-Farabi Kazakh National University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lang="ru" sz="2200">
                <a:latin typeface="Times New Roman"/>
                <a:ea typeface="Times New Roman"/>
                <a:cs typeface="Times New Roman"/>
                <a:sym typeface="Times New Roman"/>
              </a:rPr>
              <a:t>Higher School of Medicine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00" name="Google Shape;100;p25"/>
          <p:cNvSpPr txBox="1">
            <a:spLocks noGrp="1"/>
          </p:cNvSpPr>
          <p:nvPr>
            <p:ph type="subTitle" idx="1"/>
          </p:nvPr>
        </p:nvSpPr>
        <p:spPr>
          <a:xfrm>
            <a:off x="311700" y="3066800"/>
            <a:ext cx="8520600" cy="99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</a:pPr>
            <a:r>
              <a:rPr lang="en-US" sz="3000" b="1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Molecular biomedicine</a:t>
            </a:r>
            <a:endParaRPr sz="3000" b="1" dirty="0">
              <a:solidFill>
                <a:schemeClr val="dk1"/>
              </a:solidFill>
              <a:highlight>
                <a:schemeClr val="lt1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627784" y="5114972"/>
            <a:ext cx="51013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Lecturer: PhD </a:t>
            </a:r>
            <a:r>
              <a:rPr lang="en-US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Pinsky</a:t>
            </a:r>
            <a:r>
              <a:rPr lang="en-US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Ilya</a:t>
            </a:r>
            <a:r>
              <a:rPr lang="en-US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Vladimirovich</a:t>
            </a:r>
            <a:endParaRPr lang="ru-RU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5697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55776" y="260648"/>
            <a:ext cx="6408712" cy="6408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79512" y="2492896"/>
            <a:ext cx="237626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600" dirty="0" smtClean="0"/>
              <a:t>https://www.google.com/url?sa=i&amp;url=https%3A%2F%2Fthebumblingbiochemist.com%2F365-days-of-science%2Fbacterial-transformation-heat-shock-chemically-competent-cells%2F&amp;psig=AOvVaw3ihcUvo027ez94CODOK6OI&amp;ust=1640004819258000&amp;source=images&amp;cd=vfe&amp;ved=0CAwQjhxqFwoTCNDEl5r07_QCFQAAAAAdAAAAABAI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2746853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21" t="41925" r="35592" b="16838"/>
          <a:stretch/>
        </p:blipFill>
        <p:spPr bwMode="auto">
          <a:xfrm>
            <a:off x="1043608" y="260648"/>
            <a:ext cx="6941103" cy="53705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971600" y="5517232"/>
            <a:ext cx="741682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600" dirty="0" smtClean="0"/>
              <a:t>https://www.google.com/url?sa=i&amp;url=https%3A%2F%2Fwww.journalarrb.com%2Findex.php%2FARRB%2Farticle%2Fdownload%2F26159%2F48993%2F&amp;psig=AOvVaw3ihcUvo027ez94CODOK6OI&amp;ust=1640004819258000&amp;source=images&amp;cd=vfe&amp;ved=2ahUKEwi21NyW9O_0AhXXzSoKHayvCQkQr4kDegUIARCrAQ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2172062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580" y="317989"/>
            <a:ext cx="7746692" cy="47671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756148" y="5229200"/>
            <a:ext cx="785470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600" dirty="0" smtClean="0"/>
              <a:t>https://www.google.com/url?sa=i&amp;url=https%3A%2F%2Fwww.brainkart.com%2Farticle%2FMethods-of-Gene-Transfer_38242%2F&amp;psig=AOvVaw0nR5E5coZN-8KTqj9HIGkP&amp;ust=1640004674733000&amp;source=images&amp;cd=vfe&amp;ved=0CAwQjhxqFwoTCLi_l9bz7_QCFQAAAAAdAAAAABAS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3725932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051" y="228680"/>
            <a:ext cx="8700437" cy="51125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899592" y="5661248"/>
            <a:ext cx="806489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600" dirty="0" smtClean="0"/>
              <a:t>https://www.google.com/url?sa=i&amp;url=https%3A%2F%2Fslideplayer.com%2Fslide%2F5673385%2F&amp;psig=AOvVaw2qaK-VjIoIEnuXKaYa5_sR&amp;ust=1640005725303000&amp;source=images&amp;cd=vfe&amp;ved=0CAwQjhxqFwoTCJDr2dH37_QCFQAAAAAdAAAAABAZ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1496600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247" t="28454" r="36134" b="41168"/>
          <a:stretch/>
        </p:blipFill>
        <p:spPr bwMode="auto">
          <a:xfrm>
            <a:off x="1331640" y="620689"/>
            <a:ext cx="6566008" cy="36643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547664" y="4797152"/>
            <a:ext cx="640871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600" dirty="0" smtClean="0"/>
              <a:t>https://www.google.com/url?sa=i&amp;url=https%3A%2F%2Fwww.journalarrb.com%2Findex.php%2FARRB%2Farticle%2Fdownload%2F26159%2F48993%2F&amp;psig=AOvVaw3ihcUvo027ez94CODOK6OI&amp;ust=1640004819258000&amp;source=images&amp;cd=vfe&amp;ved=2ahUKEwi21NyW9O_0AhXXzSoKHayvCQkQr4kDegUIARCrAQ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898598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548680"/>
            <a:ext cx="8144228" cy="45811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755576" y="5135166"/>
            <a:ext cx="800021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600" dirty="0" smtClean="0"/>
              <a:t>https://www.google.com/url?sa=i&amp;url=https%3A%2F%2Fwww.polyplus-transfection.com%2Fabout-us%2Fwhat-is-transfection%2F&amp;psig=AOvVaw2qaK-VjIoIEnuXKaYa5_sR&amp;ust=1640005725303000&amp;source=images&amp;cd=vfe&amp;ved=0CAwQjhxqFwoTCJDr2dH37_QCFQAAAAAdAAAAABAf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2027488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81151"/>
            <a:ext cx="7920880" cy="55682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899592" y="5733256"/>
            <a:ext cx="784887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600" dirty="0" smtClean="0"/>
              <a:t>https://www.google.com/url?sa=i&amp;url=https%3A%2F%2Fbyjus.com%2Fbiology%2Frecombinant-dna-technology%2F&amp;psig=AOvVaw33A0aYB_61j_n6yudzHlde&amp;ust=1640004281930000&amp;source=images&amp;cd=vfe&amp;ved=0CAwQjhxqFwoTCJig0Zzy7_QCFQAAAAAdAAAAABAD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1991520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16632"/>
            <a:ext cx="6974536" cy="55408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259632" y="5668431"/>
            <a:ext cx="747859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600" dirty="0" smtClean="0"/>
              <a:t>https://www.google.com/url?sa=i&amp;url=https%3A%2F%2Fwww.matherhospital.org%2Fweight-loss-matters%2Fwhats-deal-gmos%2F&amp;psig=AOvVaw1y9f6v7Ash9Fy0NZugX5Xt&amp;ust=1640013007417000&amp;source=images&amp;cd=vfe&amp;ved=0CAwQjhxqFwoTCMjG3NmS8PQCFQAAAAAdAAAAABAD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1637109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5136" y="836712"/>
            <a:ext cx="3819823" cy="3528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427984" y="4581128"/>
            <a:ext cx="4427984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smtClean="0"/>
              <a:t>https://www.google.com/url?sa=i&amp;url=https%3A%2F%2Fwww.sciencedirect.com%2Ftopics%2Fimmunology-and-microbiology%2Fenterobacteria-phage-lambda&amp;psig=AOvVaw26PA1iUbPGMKC2_-RQc6c9&amp;ust=1640009570185000&amp;source=images&amp;cd=vfe&amp;ved=0CAwQjhxqFwoTCMD_5vKF8PQCFQAAAAAdAAAAABA4</a:t>
            </a:r>
            <a:endParaRPr lang="ru-RU" sz="1400" dirty="0"/>
          </a:p>
        </p:txBody>
      </p:sp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259" y="188641"/>
            <a:ext cx="4276725" cy="50689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5152" y="5257562"/>
            <a:ext cx="4402832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400" dirty="0" smtClean="0"/>
              <a:t>https://www.google.com/url?sa=i&amp;url=https%3A%2F%2Fwww.web-books.com%2FMoBio%2FFree%2FCh9A4.htm&amp;psig=AOvVaw26PA1iUbPGMKC2_-RQc6c9&amp;ust=1640009570185000&amp;source=images&amp;cd=vfe&amp;ved=0CAwQjhxqFwoTCMD_5vKF8PQCFQAAAAAdAAAAABA9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1676646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440556"/>
            <a:ext cx="7018911" cy="52696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39552" y="5589240"/>
            <a:ext cx="828092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600" dirty="0" smtClean="0"/>
              <a:t>https://www.google.com/url?sa=i&amp;url=https%3A%2F%2Fwww.slideshare.net%2Fag1805x%2Fartificial-vectors&amp;psig=AOvVaw2J8-u6nIGW3cNrVJJQkPR5&amp;ust=1640008987808000&amp;source=images&amp;cd=vfe&amp;ved=0CAwQjhxqFwoTCNDBs-GD8PQCFQAAAAAdAAAAABBP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1938068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26"/>
          <p:cNvSpPr txBox="1">
            <a:spLocks noGrp="1"/>
          </p:cNvSpPr>
          <p:nvPr>
            <p:ph type="ctrTitle"/>
          </p:nvPr>
        </p:nvSpPr>
        <p:spPr>
          <a:xfrm>
            <a:off x="323528" y="116632"/>
            <a:ext cx="8520600" cy="5760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</a:pPr>
            <a:r>
              <a:rPr lang="ru" sz="1800" b="1" dirty="0">
                <a:latin typeface="Times New Roman" pitchFamily="18" charset="0"/>
                <a:ea typeface="Cambria"/>
                <a:cs typeface="Times New Roman" pitchFamily="18" charset="0"/>
                <a:sym typeface="Cambria"/>
              </a:rPr>
              <a:t>LEARNING OUTCOMES</a:t>
            </a:r>
            <a:endParaRPr sz="1800" b="1" dirty="0">
              <a:latin typeface="Times New Roman" pitchFamily="18" charset="0"/>
              <a:ea typeface="Cambria"/>
              <a:cs typeface="Times New Roman" pitchFamily="18" charset="0"/>
              <a:sym typeface="Cambria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ru" sz="1800" b="1" dirty="0">
                <a:latin typeface="Times New Roman" pitchFamily="18" charset="0"/>
                <a:ea typeface="Cambria"/>
                <a:cs typeface="Times New Roman" pitchFamily="18" charset="0"/>
                <a:sym typeface="Cambria"/>
              </a:rPr>
              <a:t>As a result of the lesson you will be able to:</a:t>
            </a:r>
            <a:endParaRPr sz="1800" dirty="0">
              <a:latin typeface="Times New Roman" pitchFamily="18" charset="0"/>
              <a:ea typeface="Cambria"/>
              <a:cs typeface="Times New Roman" pitchFamily="18" charset="0"/>
              <a:sym typeface="Cambria"/>
            </a:endParaRPr>
          </a:p>
        </p:txBody>
      </p:sp>
      <p:sp>
        <p:nvSpPr>
          <p:cNvPr id="106" name="Google Shape;106;p26"/>
          <p:cNvSpPr txBox="1">
            <a:spLocks noGrp="1"/>
          </p:cNvSpPr>
          <p:nvPr>
            <p:ph type="subTitle" idx="1"/>
          </p:nvPr>
        </p:nvSpPr>
        <p:spPr>
          <a:xfrm>
            <a:off x="179512" y="620688"/>
            <a:ext cx="8964488" cy="55923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just">
              <a:lnSpc>
                <a:spcPct val="120000"/>
              </a:lnSpc>
              <a:spcBef>
                <a:spcPts val="0"/>
              </a:spcBef>
            </a:pPr>
            <a:r>
              <a:rPr lang="en-US" sz="1800" b="1" i="1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1. Describe recombinant DNA technology.</a:t>
            </a:r>
          </a:p>
          <a:p>
            <a:pPr lvl="0" algn="just">
              <a:lnSpc>
                <a:spcPct val="120000"/>
              </a:lnSpc>
              <a:spcBef>
                <a:spcPts val="0"/>
              </a:spcBef>
            </a:pPr>
            <a:r>
              <a:rPr lang="en-US" sz="1800" b="1" i="1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2. Discuss about perspectives and dangers of creating the genetically modified</a:t>
            </a:r>
          </a:p>
          <a:p>
            <a:pPr lvl="0" algn="just">
              <a:lnSpc>
                <a:spcPct val="120000"/>
              </a:lnSpc>
              <a:spcBef>
                <a:spcPts val="0"/>
              </a:spcBef>
            </a:pPr>
            <a:r>
              <a:rPr lang="en-US" sz="1800" b="1" i="1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organisms.</a:t>
            </a:r>
          </a:p>
          <a:p>
            <a:pPr lvl="0" algn="just">
              <a:lnSpc>
                <a:spcPct val="120000"/>
              </a:lnSpc>
              <a:spcBef>
                <a:spcPts val="0"/>
              </a:spcBef>
            </a:pPr>
            <a:r>
              <a:rPr lang="en-US" sz="1800" b="1" i="1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3. Describe the use of genetic engineering in the production of vaccines and drugs.</a:t>
            </a:r>
          </a:p>
          <a:p>
            <a:pPr lvl="0" algn="just">
              <a:lnSpc>
                <a:spcPct val="120000"/>
              </a:lnSpc>
              <a:spcBef>
                <a:spcPts val="0"/>
              </a:spcBef>
            </a:pPr>
            <a:r>
              <a:rPr lang="en-US" sz="1800" b="1" i="1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4. Explain the principles of CRISPR-Cas9 technology.</a:t>
            </a:r>
          </a:p>
          <a:p>
            <a:pPr lvl="0" algn="just">
              <a:lnSpc>
                <a:spcPct val="120000"/>
              </a:lnSpc>
              <a:spcBef>
                <a:spcPts val="0"/>
              </a:spcBef>
            </a:pPr>
            <a:r>
              <a:rPr lang="en-US" sz="1800" b="1" i="1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5. Explain what gene therapy is ex vivo and in vivo, analyze the problems and prospects of genomic technologies in medicine.</a:t>
            </a:r>
          </a:p>
          <a:p>
            <a:pPr lvl="0" algn="just">
              <a:lnSpc>
                <a:spcPct val="120000"/>
              </a:lnSpc>
              <a:spcBef>
                <a:spcPts val="0"/>
              </a:spcBef>
            </a:pPr>
            <a:r>
              <a:rPr lang="en-US" sz="1800" b="1" i="1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6. Give definitions of nanotechnology and </a:t>
            </a:r>
            <a:r>
              <a:rPr lang="en-US" sz="1800" b="1" i="1" dirty="0" err="1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bionanotechnology</a:t>
            </a:r>
            <a:r>
              <a:rPr lang="en-US" sz="1800" b="1" i="1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</a:p>
          <a:p>
            <a:pPr lvl="0" algn="just">
              <a:lnSpc>
                <a:spcPct val="120000"/>
              </a:lnSpc>
              <a:spcBef>
                <a:spcPts val="0"/>
              </a:spcBef>
            </a:pPr>
            <a:r>
              <a:rPr lang="en-US" sz="1800" b="1" i="1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7. Describe and provide examples of various </a:t>
            </a:r>
            <a:r>
              <a:rPr lang="en-US" sz="1800" b="1" i="1" dirty="0" err="1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bionanotechnologies</a:t>
            </a:r>
            <a:r>
              <a:rPr lang="en-US" sz="1800" b="1" i="1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for targeted</a:t>
            </a:r>
          </a:p>
          <a:p>
            <a:pPr lvl="0" algn="just">
              <a:lnSpc>
                <a:spcPct val="120000"/>
              </a:lnSpc>
              <a:spcBef>
                <a:spcPts val="0"/>
              </a:spcBef>
            </a:pPr>
            <a:r>
              <a:rPr lang="en-US" sz="1800" b="1" i="1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delivery of drugs and gene therapy vectors into the cells of the human body.</a:t>
            </a:r>
          </a:p>
          <a:p>
            <a:pPr lvl="0" algn="just">
              <a:lnSpc>
                <a:spcPct val="120000"/>
              </a:lnSpc>
              <a:spcBef>
                <a:spcPts val="0"/>
              </a:spcBef>
            </a:pPr>
            <a:r>
              <a:rPr lang="en-US" sz="1800" b="1" i="1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8. Analyze </a:t>
            </a:r>
            <a:r>
              <a:rPr lang="en-US" sz="1800" b="1" i="1" dirty="0" err="1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bionanotechnological</a:t>
            </a:r>
            <a:r>
              <a:rPr lang="en-US" sz="1800" b="1" i="1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methods for the diagnosis and treatment of cancer:</a:t>
            </a:r>
          </a:p>
          <a:p>
            <a:pPr lvl="0" algn="just">
              <a:lnSpc>
                <a:spcPct val="120000"/>
              </a:lnSpc>
              <a:spcBef>
                <a:spcPts val="0"/>
              </a:spcBef>
            </a:pPr>
            <a:r>
              <a:rPr lang="en-US" sz="1800" b="1" i="1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quantum dots, magnetic and radioactive nanoparticles, etc.</a:t>
            </a:r>
          </a:p>
          <a:p>
            <a:pPr lvl="0" algn="just">
              <a:lnSpc>
                <a:spcPct val="120000"/>
              </a:lnSpc>
              <a:spcBef>
                <a:spcPts val="0"/>
              </a:spcBef>
            </a:pPr>
            <a:r>
              <a:rPr lang="en-US" sz="1800" b="1" i="1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9. Analyze the prospects for the use of </a:t>
            </a:r>
            <a:r>
              <a:rPr lang="en-US" sz="1800" b="1" i="1" dirty="0" err="1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nanorobots</a:t>
            </a:r>
            <a:r>
              <a:rPr lang="en-US" sz="1800" b="1" i="1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in biomedicine.</a:t>
            </a:r>
          </a:p>
          <a:p>
            <a:pPr lvl="0" algn="just">
              <a:lnSpc>
                <a:spcPct val="120000"/>
              </a:lnSpc>
              <a:spcBef>
                <a:spcPts val="0"/>
              </a:spcBef>
            </a:pPr>
            <a:r>
              <a:rPr lang="en-US" sz="1800" b="1" i="1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10. Give definitions and explain the difference between the terms "pharmacogenomics", "</a:t>
            </a:r>
            <a:r>
              <a:rPr lang="en-US" sz="1800" b="1" i="1" dirty="0" err="1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pharmacogenetics</a:t>
            </a:r>
            <a:r>
              <a:rPr lang="en-US" sz="1800" b="1" i="1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", "personalized medicine".</a:t>
            </a:r>
          </a:p>
          <a:p>
            <a:pPr lvl="0" algn="just">
              <a:lnSpc>
                <a:spcPct val="120000"/>
              </a:lnSpc>
              <a:spcBef>
                <a:spcPts val="0"/>
              </a:spcBef>
            </a:pPr>
            <a:r>
              <a:rPr lang="en-US" sz="1800" b="1" i="1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11. Explain how a hereditary predisposition can affect the individual reactions of the human body to drugs and dietary supplements, give specific examples.</a:t>
            </a:r>
          </a:p>
        </p:txBody>
      </p:sp>
    </p:spTree>
    <p:extLst>
      <p:ext uri="{BB962C8B-B14F-4D97-AF65-F5344CB8AC3E}">
        <p14:creationId xmlns:p14="http://schemas.microsoft.com/office/powerpoint/2010/main" val="84085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9856" y="476672"/>
            <a:ext cx="6858000" cy="514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82984" y="5517232"/>
            <a:ext cx="828092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600" dirty="0" smtClean="0"/>
              <a:t>https://www.google.com/url?sa=i&amp;url=https%3A%2F%2Flibrary.uams.edu%2Fassets%2FCOM%2FBioChem%2FMolecularTools%2FMolecularToolsSDL12.html&amp;psig=AOvVaw2J8-u6nIGW3cNrVJJQkPR5&amp;ust=1640008987808000&amp;source=images&amp;cd=vfe&amp;ved=0CAwQjhxqFwoTCNDBs-GD8PQCFQAAAAAdAAAAABAN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2033403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8" name="Picture 4" descr="Vaccines | Free Full-Text | COVID-19 Vaccine Platforms: Challenges and  Safety Contemplations | HTML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88641"/>
            <a:ext cx="7992888" cy="5616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79512" y="5889848"/>
            <a:ext cx="885698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400" dirty="0" smtClean="0"/>
              <a:t>https://www.google.com/url?sa=i&amp;url=https%3A%2F%2Fwww.mdpi.com%2F2076-393X%2F9%2F10%2F1196%2Fhtm&amp;psig=AOvVaw03g5GN_kF-BuGIS9JSyjBM&amp;ust=1640006032758000&amp;source=images&amp;cd=vfe&amp;ved=0CAwQjhxqFwoTCJC-uN747_QCFQAAAAAdAAAAABBd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3599727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62498"/>
            <a:ext cx="8434013" cy="49387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710933" y="5445224"/>
            <a:ext cx="813690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600" dirty="0"/>
              <a:t>https://www.google.com/url?sa=i&amp;url=https%3A%2F%2Fwww.fda.gov%2Fvaccines-blood-biologics%2Fcellular-gene-therapy-products%2Fwhat-gene-therapy&amp;psig=AOvVaw1Ftk6rMfxpvSCkQAU5GS40&amp;ust=1640109680311000&amp;source=images&amp;cd=vfe&amp;ved=2ahUKEwifua_o-vL0AhXP_CoKHR2qA3wQr4kDegUIARDKAQ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937570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819835"/>
            <a:ext cx="8128000" cy="457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403648" y="5805264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>
                <a:solidFill>
                  <a:srgbClr val="000000"/>
                </a:solidFill>
              </a:rPr>
              <a:t>CRISPR-Cas9 : Introduction and discovery</a:t>
            </a:r>
          </a:p>
          <a:p>
            <a:r>
              <a:rPr lang="en-US" dirty="0">
                <a:solidFill>
                  <a:srgbClr val="000000"/>
                </a:solidFill>
              </a:rPr>
              <a:t>youtube.com</a:t>
            </a:r>
            <a:endParaRPr lang="ru-RU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0125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076056" y="-24016"/>
            <a:ext cx="3510742" cy="69476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82992" y="52292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en-US" sz="1400" dirty="0" smtClean="0"/>
              <a:t>https://www.google.com/url?sa=i&amp;url=https%3A%2F%2Fwww.yourgenome.org%2Ffacts%2Fwhat-is-crispr-cas9&amp;psig=AOvVaw0htv8U8KM1c-1LzKt6PlGE&amp;ust=1640007643005000&amp;source=images&amp;cd=vfe&amp;ved=0CAwQjhxqFwoTCJCHx9v-7_QCFQAAAAAdAAAAABBw</a:t>
            </a:r>
            <a:endParaRPr lang="ru-RU" sz="1400" dirty="0"/>
          </a:p>
        </p:txBody>
      </p:sp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95536" y="188640"/>
            <a:ext cx="3954016" cy="34371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01840" y="362582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en-US" sz="1400" dirty="0" smtClean="0"/>
              <a:t>https://www.google.com/url?sa=i&amp;url=https%3A%2F%2Fwww.labiotech.eu%2Fin-depth%2Fcrispr-cas9-review-gene-editing-tool%2F&amp;psig=AOvVaw0htv8U8KM1c-1LzKt6PlGE&amp;ust=1640007643005000&amp;source=images&amp;cd=vfe&amp;ved=2ahUKEwjexJjZ_u_0AhWlmIsKHSdrClAQr4kDegUIARDJAQ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2166493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16632"/>
            <a:ext cx="5372100" cy="5686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95536" y="5803057"/>
            <a:ext cx="842493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400" dirty="0" smtClean="0"/>
              <a:t>https://www.google.com/url?sa=i&amp;url=https%3A%2F%2Fwww.cell.com%2Ftrends%2Fmolecular-medicine%2Ffulltext%2FS1471-4914(19)30184-4&amp;psig=AOvVaw0htv8U8KM1c-1LzKt6PlGE&amp;ust=1640007643005000&amp;source=images&amp;cd=vfe&amp;ved=0CAwQjhxqGAoTCJCHx9v-7_QCFQAAAAAdAAAAABCMAQ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815861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435" y="156939"/>
            <a:ext cx="8096250" cy="5648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68450" y="5805264"/>
            <a:ext cx="825202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400" dirty="0" smtClean="0"/>
              <a:t>https://www.google.com/url?sa=i&amp;url=https%3A%2F%2Fwww.researchgate.net%2Ffigure%2FBiomedical-Nanotechnology-Applications-Nano-scale-Imaging-Cancer-Nanomedicine_fig2_326740357&amp;psig=AOvVaw2M8Hr7vKObutZznK4p1WMY&amp;ust=1640008694609000&amp;source=images&amp;cd=vfe&amp;ved=0CAwQjhxqFwoTCLir-dCC8PQCFQAAAAAdAAAAABAD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3615894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715" y="620688"/>
            <a:ext cx="8096250" cy="4392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23528" y="5301208"/>
            <a:ext cx="871296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600" dirty="0" smtClean="0"/>
              <a:t>https://www.google.com/url?sa=i&amp;url=https%3A%2F%2Fwww.researchgate.net%2Ffigure%2FDifferent-types-of-nanoparticles-commonly-used-for-biomedical-applications-and-which_fig2_269182214&amp;psig=AOvVaw2x-e49Q5FJZrlkEMGyXShv&amp;ust=1640009953189000&amp;source=images&amp;cd=vfe&amp;ved=0CAwQjhxqFwoTCNCIwa2H8PQCFQAAAAAdAAAAABAS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2181771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3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148" y="120269"/>
            <a:ext cx="7281268" cy="54849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11560" y="5916181"/>
            <a:ext cx="806489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600" dirty="0" smtClean="0"/>
              <a:t>https://www.google.com/url?sa=i&amp;url=https%3A%2F%2Fwww.eurekaselect.com%2F165536%2Farticle&amp;psig=AOvVaw291R9wjorEaYDcgn5AguoG&amp;ust=1640012144900000&amp;source=images&amp;cd=vfe&amp;ved=0CAwQjhxqFwoTCMjI972P8PQCFQAAAAAdAAAAABB4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3971011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404664"/>
            <a:ext cx="7704856" cy="41764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971600" y="5047729"/>
            <a:ext cx="784887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600" dirty="0" smtClean="0"/>
              <a:t>https://www.google.com/url?sa=i&amp;url=https%3A%2F%2Fpubs.rsc.org%2Fen%2Fcontent%2Farticlelanding%2F2018%2Fnr%2Fc8nr02796j&amp;psig=AOvVaw291R9wjorEaYDcgn5AguoG&amp;ust=1640012144900000&amp;source=images&amp;cd=vfe&amp;ved=0CAwQjhxqGAoTCMjI972P8PQCFQAAAAAdAAAAABCwAQ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3010873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27"/>
          <p:cNvSpPr txBox="1">
            <a:spLocks noGrp="1"/>
          </p:cNvSpPr>
          <p:nvPr>
            <p:ph type="ctrTitle"/>
          </p:nvPr>
        </p:nvSpPr>
        <p:spPr>
          <a:xfrm>
            <a:off x="311700" y="486867"/>
            <a:ext cx="8520600" cy="134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2800" b="1" dirty="0" smtClean="0">
                <a:latin typeface="Cambria"/>
                <a:ea typeface="Cambria"/>
                <a:cs typeface="Cambria"/>
                <a:sym typeface="Cambria"/>
              </a:rPr>
              <a:t>Literature</a:t>
            </a:r>
            <a:r>
              <a:rPr lang="en-US" sz="2800" b="1" dirty="0" smtClean="0">
                <a:latin typeface="Cambria"/>
                <a:ea typeface="Cambria"/>
                <a:cs typeface="Cambria"/>
                <a:sym typeface="Cambria"/>
              </a:rPr>
              <a:t>:</a:t>
            </a:r>
            <a:endParaRPr b="1" dirty="0"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12" name="Google Shape;112;p27"/>
          <p:cNvSpPr txBox="1">
            <a:spLocks noGrp="1"/>
          </p:cNvSpPr>
          <p:nvPr>
            <p:ph type="subTitle" idx="1"/>
          </p:nvPr>
        </p:nvSpPr>
        <p:spPr>
          <a:xfrm>
            <a:off x="311700" y="1923833"/>
            <a:ext cx="8176500" cy="40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42900" lvl="0" indent="-342900" algn="just">
              <a:spcBef>
                <a:spcPts val="0"/>
              </a:spcBef>
              <a:buAutoNum type="arabicPeriod"/>
            </a:pPr>
            <a:r>
              <a:rPr lang="en-US" sz="1800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Weaver, pp. </a:t>
            </a:r>
            <a:r>
              <a:rPr lang="en-US" sz="1800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759-762</a:t>
            </a:r>
            <a:r>
              <a:rPr lang="ru-RU" sz="18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endParaRPr lang="en-US" sz="1800" dirty="0" smtClean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342900" lvl="0" indent="-342900" algn="just">
              <a:spcBef>
                <a:spcPts val="0"/>
              </a:spcBef>
              <a:buAutoNum type="arabicPeriod"/>
            </a:pPr>
            <a:r>
              <a:rPr lang="en-US" sz="1800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Weaver, pp. </a:t>
            </a:r>
            <a:r>
              <a:rPr lang="en-US" sz="1800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765-784.</a:t>
            </a:r>
            <a:endParaRPr lang="en-US" sz="1800" dirty="0" smtClean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342900" lvl="0" indent="-342900" algn="just">
              <a:spcBef>
                <a:spcPts val="0"/>
              </a:spcBef>
              <a:buAutoNum type="arabicPeriod"/>
            </a:pPr>
            <a:r>
              <a:rPr lang="en-US" sz="1800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Patrick </a:t>
            </a:r>
            <a:r>
              <a:rPr lang="en-US" sz="1800" dirty="0" err="1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Boisseau</a:t>
            </a:r>
            <a:r>
              <a:rPr lang="en-US" sz="1800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Bertrand </a:t>
            </a:r>
            <a:r>
              <a:rPr lang="en-US" sz="1800" dirty="0" err="1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Loubaton</a:t>
            </a:r>
            <a:r>
              <a:rPr lang="en-US" sz="1800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 </a:t>
            </a:r>
            <a:r>
              <a:rPr lang="en-US" sz="1800" dirty="0" err="1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Nanomedicine</a:t>
            </a:r>
            <a:r>
              <a:rPr lang="en-US" sz="1800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Nanotechnology in medicine // </a:t>
            </a:r>
            <a:r>
              <a:rPr lang="en-US" sz="1800" dirty="0" err="1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Comptes</a:t>
            </a:r>
            <a:r>
              <a:rPr lang="en-US" sz="1800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800" dirty="0" err="1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rendus</a:t>
            </a:r>
            <a:r>
              <a:rPr lang="en-US" sz="1800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800" dirty="0" err="1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hebdomadaires</a:t>
            </a:r>
            <a:r>
              <a:rPr lang="en-US" sz="1800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des séances de </a:t>
            </a:r>
            <a:r>
              <a:rPr lang="en-US" sz="1800" dirty="0" err="1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l’Académie</a:t>
            </a:r>
            <a:r>
              <a:rPr lang="en-US" sz="1800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des sciences, Elsevier, 2011. ffhal-00598930</a:t>
            </a:r>
          </a:p>
          <a:p>
            <a:pPr lvl="0" algn="just">
              <a:spcBef>
                <a:spcPts val="0"/>
              </a:spcBef>
            </a:pPr>
            <a:r>
              <a:rPr lang="en-US" sz="1800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4. </a:t>
            </a:r>
            <a:r>
              <a:rPr lang="en-US" sz="1800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  <a:hlinkClick r:id="rId3"/>
              </a:rPr>
              <a:t>https://drrajivdesaimd.com/2014/08/31/gene-therapy/</a:t>
            </a:r>
            <a:r>
              <a:rPr lang="en-US" sz="1800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</a:p>
          <a:p>
            <a:pPr lvl="0" algn="l">
              <a:spcBef>
                <a:spcPts val="0"/>
              </a:spcBef>
            </a:pPr>
            <a:r>
              <a:rPr lang="en-US" sz="1800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</a:p>
          <a:p>
            <a:pPr marL="457200" lvl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800"/>
              <a:buNone/>
            </a:pPr>
            <a:endParaRPr sz="1800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 sz="1800" dirty="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950717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19967"/>
            <a:ext cx="6840760" cy="52532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23528" y="5419382"/>
            <a:ext cx="864096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600" dirty="0" smtClean="0"/>
              <a:t>https://www.google.com/url?sa=i&amp;url=https%3A%2F%2Fthenanoshield.com%2Fbiomedical-nanotechnology-market-2020-exclusive-demand-with-product-type-application-and-competitive-landscape-advanced-diamond-technologies-inc-us-advanced-nano-products-co%2F&amp;psig=AOvVaw2M8Hr7vKObutZznK4p1WMY&amp;ust=1640008694609000&amp;source=images&amp;cd=vfe&amp;ved=2ahUKEwiRrNHOgvD0AhWIp4sKHY_dAn8Qr4kDegUIARC_AQ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1504199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Atomic force microscopy - Wikipedi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548680"/>
            <a:ext cx="6336704" cy="5472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629960" y="6033558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>
                <a:solidFill>
                  <a:srgbClr val="000000"/>
                </a:solidFill>
              </a:rPr>
              <a:t>Atomic force microscopy - Wikipedia</a:t>
            </a:r>
          </a:p>
          <a:p>
            <a:r>
              <a:rPr lang="en-US" dirty="0">
                <a:solidFill>
                  <a:srgbClr val="000000"/>
                </a:solidFill>
              </a:rPr>
              <a:t>en.wikipedia.org</a:t>
            </a:r>
            <a:endParaRPr lang="ru-RU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6770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332656"/>
            <a:ext cx="3810000" cy="533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916832"/>
            <a:ext cx="4143375" cy="2790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81000" y="6021288"/>
            <a:ext cx="325489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0000"/>
                </a:solidFill>
              </a:rPr>
              <a:t>Atomic Force Microscope</a:t>
            </a:r>
          </a:p>
          <a:p>
            <a:r>
              <a:rPr lang="en-US" dirty="0">
                <a:solidFill>
                  <a:srgbClr val="000000"/>
                </a:solidFill>
              </a:rPr>
              <a:t>iitk.ac.in</a:t>
            </a:r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364088" y="5229200"/>
            <a:ext cx="338437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>
                <a:solidFill>
                  <a:srgbClr val="000000"/>
                </a:solidFill>
              </a:rPr>
              <a:t>Three-dimensional atomic-force image of the surface</a:t>
            </a:r>
          </a:p>
          <a:p>
            <a:pPr algn="just"/>
            <a:r>
              <a:rPr lang="en-US" dirty="0">
                <a:solidFill>
                  <a:srgbClr val="000000"/>
                </a:solidFill>
              </a:rPr>
              <a:t>researchgate.net</a:t>
            </a:r>
            <a:endParaRPr lang="ru-RU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1164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scanning electron microscope | Definition, Images, Uses, Advantages, &amp;  Facts | Britannic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88640"/>
            <a:ext cx="6588224" cy="6588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628650"/>
            <a:ext cx="2447925" cy="1866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057118" y="2708920"/>
            <a:ext cx="307808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0000"/>
                </a:solidFill>
              </a:rPr>
              <a:t>Scanning electron microscope - Wikipedia</a:t>
            </a:r>
          </a:p>
          <a:p>
            <a:r>
              <a:rPr lang="en-US" dirty="0">
                <a:solidFill>
                  <a:srgbClr val="000000"/>
                </a:solidFill>
              </a:rPr>
              <a:t>en.wikipedia.org</a:t>
            </a:r>
            <a:endParaRPr lang="ru-RU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103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819551"/>
            <a:ext cx="6264696" cy="49250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11560" y="5877272"/>
            <a:ext cx="345638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0000"/>
                </a:solidFill>
              </a:rPr>
              <a:t>Scanning tunneling microscope </a:t>
            </a:r>
          </a:p>
          <a:p>
            <a:r>
              <a:rPr lang="en-US" dirty="0">
                <a:solidFill>
                  <a:srgbClr val="000000"/>
                </a:solidFill>
              </a:rPr>
              <a:t>testandmeasurementtips.com</a:t>
            </a:r>
            <a:endParaRPr lang="ru-RU" dirty="0">
              <a:solidFill>
                <a:srgbClr val="000000"/>
              </a:solidFill>
            </a:endParaRPr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1976004"/>
            <a:ext cx="3048000" cy="1504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504384" y="3645024"/>
            <a:ext cx="255577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0000"/>
                </a:solidFill>
              </a:rPr>
              <a:t>Tunneling electron microscopy images</a:t>
            </a:r>
          </a:p>
          <a:p>
            <a:r>
              <a:rPr lang="en-US" dirty="0">
                <a:solidFill>
                  <a:srgbClr val="000000"/>
                </a:solidFill>
              </a:rPr>
              <a:t>researchgate.net</a:t>
            </a:r>
            <a:endParaRPr lang="ru-RU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4391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476672"/>
            <a:ext cx="7620000" cy="533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835696" y="6021288"/>
            <a:ext cx="31683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prstClr val="black"/>
                </a:solidFill>
              </a:rPr>
              <a:t>Tissue engineering - Wikipedia</a:t>
            </a:r>
          </a:p>
          <a:p>
            <a:r>
              <a:rPr lang="en-US" dirty="0">
                <a:solidFill>
                  <a:prstClr val="black"/>
                </a:solidFill>
              </a:rPr>
              <a:t>en.wikipedia.org</a:t>
            </a:r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9399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043" y="450408"/>
            <a:ext cx="8613914" cy="47067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28384" y="5242830"/>
            <a:ext cx="841141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400" dirty="0" smtClean="0"/>
              <a:t>https://www.google.com/url?sa=i&amp;url=https%3A%2F%2Fwww.eulac-permed.eu%2Findex.php%2Fwhat-is-personalised-medicine%2F&amp;psig=AOvVaw2YmZVboHSPR-HsjGnJObxM&amp;ust=1640011217333000&amp;source=images&amp;cd=vfe&amp;ved=0CAwQjhxqFwoTCNCG5oSM8PQCFQAAAAAdAAAAABAD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2105659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04664"/>
            <a:ext cx="8477200" cy="51125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19808" y="5713627"/>
            <a:ext cx="835292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smtClean="0"/>
              <a:t>https://www.google.com/url?sa=i&amp;url=https%3A%2F%2Fslideplayer.com%2Fslide%2F12231186%2F&amp;psig=AOvVaw2UXlowR0tXyMknRY7xluw9&amp;ust=1640010794651000&amp;source=images&amp;cd=vfe&amp;ved=0CAwQjhxqFwoTCMjP_ruK8PQCFQAAAAAdAAAAABAS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2841446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744716" y="5589240"/>
            <a:ext cx="813690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smtClean="0"/>
              <a:t>https://www.google.com/url?sa=i&amp;url=https%3A%2F%2Fslideplayer.com%2Fslide%2F7234180%2F&amp;psig=AOvVaw2UXlowR0tXyMknRY7xluw9&amp;ust=1640010794651000&amp;source=images&amp;cd=vfe&amp;ved=0CAwQjhxqFwoTCMjP_ruK8PQCFQAAAAAdAAAAABAn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1280402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96" y="99299"/>
            <a:ext cx="9036496" cy="57659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51520" y="5870883"/>
            <a:ext cx="907300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400" dirty="0" smtClean="0"/>
              <a:t>https://www.google.com/url?sa=i&amp;url=https%3A%2F%2Fwww.slideserve.com%2Fkasie%2Fproject-coordinator-prof-acad-nasu-anna-elskaya-16-may-201-2-kyiv-ukraine-powerpoint-ppt-presentation&amp;psig=AOvVaw3bVU9czZd2e_TvfgPt72Mh&amp;ust=1640011538599000&amp;source=images&amp;cd=vfe&amp;ved=0CAwQjhxqFwoTCNjIwN6N8PQCFQAAAAAdAAAAABAP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1485704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516" y="332656"/>
            <a:ext cx="8712968" cy="49010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15516" y="5517232"/>
            <a:ext cx="881069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600" dirty="0" smtClean="0"/>
              <a:t>https://www.google.com/url?sa=i&amp;url=https%3A%2F%2Fslideplayer.com%2Fslide%2F14502662%2F&amp;psig=AOvVaw1JuQIo5r7vfWtNWiGa6Z-V&amp;ust=1640011893548000&amp;source=images&amp;cd=vfe&amp;ved=2ahUKEwjGjYHEjvD0AhWHtyoKHQKZCHAQr4kDegUIARCsAQ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1178318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31"/>
          <p:cNvSpPr txBox="1">
            <a:spLocks noGrp="1"/>
          </p:cNvSpPr>
          <p:nvPr>
            <p:ph type="title"/>
          </p:nvPr>
        </p:nvSpPr>
        <p:spPr>
          <a:xfrm>
            <a:off x="311701" y="150873"/>
            <a:ext cx="8520600" cy="38736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400" b="1" dirty="0" smtClean="0">
                <a:solidFill>
                  <a:srgbClr val="21242C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Recombinant DNA technology (</a:t>
            </a:r>
            <a:r>
              <a:rPr lang="ru" sz="2400" b="1" dirty="0" smtClean="0">
                <a:solidFill>
                  <a:srgbClr val="21242C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DNA cloning</a:t>
            </a:r>
            <a:r>
              <a:rPr lang="en-US" sz="2400" b="1" dirty="0" smtClean="0">
                <a:solidFill>
                  <a:srgbClr val="21242C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)</a:t>
            </a:r>
            <a:r>
              <a:rPr lang="ru" sz="2400" b="1" dirty="0" smtClean="0">
                <a:solidFill>
                  <a:srgbClr val="21242C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r>
              <a:rPr lang="ru" sz="2400" dirty="0" smtClean="0">
                <a:solidFill>
                  <a:srgbClr val="21242C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 sz="2400" dirty="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34" name="Google Shape;134;p31"/>
          <p:cNvSpPr txBox="1">
            <a:spLocks noGrp="1"/>
          </p:cNvSpPr>
          <p:nvPr>
            <p:ph type="body" idx="1"/>
          </p:nvPr>
        </p:nvSpPr>
        <p:spPr>
          <a:xfrm>
            <a:off x="311700" y="2562067"/>
            <a:ext cx="8583900" cy="312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solidFill>
                  <a:srgbClr val="21242C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In </a:t>
            </a:r>
            <a:r>
              <a:rPr lang="ru" u="sng">
                <a:solidFill>
                  <a:schemeClr val="hlink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  <a:hlinkClick r:id="rId3"/>
              </a:rPr>
              <a:t>DNA cloning</a:t>
            </a:r>
            <a:r>
              <a:rPr lang="ru">
                <a:solidFill>
                  <a:srgbClr val="21242C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, researchers “clone” – make many copies of – a DNA fragment of interest, such as a gene. </a:t>
            </a:r>
            <a:endParaRPr>
              <a:solidFill>
                <a:srgbClr val="21242C"/>
              </a:solidFill>
              <a:highlight>
                <a:srgbClr val="FFFFFF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ru">
                <a:solidFill>
                  <a:srgbClr val="21242C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In many cases, DNA cloning involves inserting a target gene into a circular DNA molecule called a plasmid. </a:t>
            </a:r>
            <a:endParaRPr>
              <a:solidFill>
                <a:srgbClr val="21242C"/>
              </a:solidFill>
              <a:highlight>
                <a:srgbClr val="FFFFFF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ru">
                <a:solidFill>
                  <a:srgbClr val="21242C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The plasmid can be replicated in bacteria, making many copies of the gene of interest. </a:t>
            </a:r>
            <a:endParaRPr>
              <a:solidFill>
                <a:srgbClr val="21242C"/>
              </a:solidFill>
              <a:highlight>
                <a:srgbClr val="FFFFFF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r>
              <a:rPr lang="ru">
                <a:solidFill>
                  <a:srgbClr val="21242C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In some cases, the gene is also expressed in the bacteria, making a protein (such as the insulin used by diabetics).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35" name="Google Shape;135;p31"/>
          <p:cNvPicPr preferRelativeResize="0"/>
          <p:nvPr/>
        </p:nvPicPr>
        <p:blipFill rotWithShape="1">
          <a:blip r:embed="rId4">
            <a:alphaModFix/>
          </a:blip>
          <a:srcRect l="26127" t="27309" r="24998" b="33548"/>
          <a:stretch/>
        </p:blipFill>
        <p:spPr>
          <a:xfrm>
            <a:off x="5076055" y="836712"/>
            <a:ext cx="3756245" cy="18161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09840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779912" y="199166"/>
            <a:ext cx="4824536" cy="66233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79512" y="4293096"/>
            <a:ext cx="410445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600" dirty="0" smtClean="0"/>
              <a:t>https://www.google.com/url?sa=i&amp;url=https%3A%2F%2Fwww.yourgenome.org%2Ffacts%2Fwhat-is-genetic-engineering&amp;psig=AOvVaw13DoQ_oVXhYjFN6PxQM3sc&amp;ust=1640007231614000&amp;source=images&amp;cd=vfe&amp;ved=0CAwQjhxqFwoTCNCo-Zn97_QCFQAAAAAdAAAAABAD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2527265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331640" y="17160"/>
            <a:ext cx="5688632" cy="66875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25868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573" t="38488" r="38376" b="28797"/>
          <a:stretch/>
        </p:blipFill>
        <p:spPr bwMode="auto">
          <a:xfrm>
            <a:off x="1043608" y="281238"/>
            <a:ext cx="6984776" cy="51307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971600" y="5288340"/>
            <a:ext cx="72008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600" dirty="0" smtClean="0"/>
              <a:t>https://www.google.com/url?sa=i&amp;url=https%3A%2F%2Fwww.journalarrb.com%2Findex.php%2FARRB%2Farticle%2Fdownload%2F26159%2F48993%2F&amp;psig=AOvVaw3ihcUvo027ez94CODOK6OI&amp;ust=1640004819258000&amp;source=images&amp;cd=vfe&amp;ved=2ahUKEwi21NyW9O_0AhXXzSoKHayvCQkQr4kDegUIARCrAQ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608817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258</TotalTime>
  <Words>496</Words>
  <Application>Microsoft Office PowerPoint</Application>
  <PresentationFormat>Экран (4:3)</PresentationFormat>
  <Paragraphs>77</Paragraphs>
  <Slides>38</Slides>
  <Notes>5</Notes>
  <HiddenSlides>0</HiddenSlides>
  <MMClips>0</MMClips>
  <ScaleCrop>false</ScaleCrop>
  <HeadingPairs>
    <vt:vector size="4" baseType="variant">
      <vt:variant>
        <vt:lpstr>Тема</vt:lpstr>
      </vt:variant>
      <vt:variant>
        <vt:i4>3</vt:i4>
      </vt:variant>
      <vt:variant>
        <vt:lpstr>Заголовки слайдов</vt:lpstr>
      </vt:variant>
      <vt:variant>
        <vt:i4>38</vt:i4>
      </vt:variant>
    </vt:vector>
  </HeadingPairs>
  <TitlesOfParts>
    <vt:vector size="41" baseType="lpstr">
      <vt:lpstr>Тема Office</vt:lpstr>
      <vt:lpstr>Simple Light</vt:lpstr>
      <vt:lpstr>1_Simple Light</vt:lpstr>
      <vt:lpstr>Al-Farabi Kazakh National University Higher School of Medicine</vt:lpstr>
      <vt:lpstr>LEARNING OUTCOMES As a result of the lesson you will be able to:</vt:lpstr>
      <vt:lpstr>Literature:</vt:lpstr>
      <vt:lpstr>Презентация PowerPoint</vt:lpstr>
      <vt:lpstr>Презентация PowerPoint</vt:lpstr>
      <vt:lpstr>Recombinant DNA technology (DNA cloning).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Al-Farabi Kazakh National University Higher School of Medicine</dc:title>
  <dc:creator>User</dc:creator>
  <cp:lastModifiedBy>User</cp:lastModifiedBy>
  <cp:revision>44</cp:revision>
  <dcterms:created xsi:type="dcterms:W3CDTF">2021-12-19T12:25:12Z</dcterms:created>
  <dcterms:modified xsi:type="dcterms:W3CDTF">2021-12-20T18:26:19Z</dcterms:modified>
</cp:coreProperties>
</file>